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media/image1.jpeg" ContentType="image/jpeg"/>
  <Override PartName="/ppt/media/image9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png" ContentType="image/png"/>
  <Override PartName="/ppt/media/image8.jpeg" ContentType="image/jpeg"/>
  <Override PartName="/ppt/media/image7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1523880" y="1033200"/>
            <a:ext cx="9143640" cy="11485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523880" y="1033200"/>
            <a:ext cx="9143640" cy="11485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flipH="1" rot="10800000">
            <a:off x="360" y="640152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 flipH="1">
            <a:off x="4037760" y="640116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749" strike="noStrike" cap="all">
                <a:solidFill>
                  <a:srgbClr val="000000"/>
                </a:solidFill>
                <a:latin typeface="Gill Sans Nova"/>
              </a:rPr>
              <a:t>Click to edit Master title style</a:t>
            </a:r>
            <a:endParaRPr b="0" lang="en-US" sz="4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/>
          </p:nvPr>
        </p:nvSpPr>
        <p:spPr>
          <a:xfrm>
            <a:off x="7909560" y="6409800"/>
            <a:ext cx="3702960" cy="4478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EBEFC95-5126-450E-8A2C-9629067BDE71}" type="datetime">
              <a:rPr b="0" lang="en-US" sz="800" spc="299" strike="noStrike" cap="all">
                <a:solidFill>
                  <a:srgbClr val="ffffff"/>
                </a:solidFill>
                <a:latin typeface="Gill Sans Nova"/>
              </a:rPr>
              <a:t>5/26/21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 rot="5400000">
            <a:off x="-1828440" y="1911240"/>
            <a:ext cx="4114440" cy="45684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11667600" y="6409800"/>
            <a:ext cx="438480" cy="4478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B556CB5-FC5B-41E3-B297-2F481290008D}" type="slidenum">
              <a:rPr b="0" lang="en-US" sz="800" spc="-1" strike="noStrike">
                <a:solidFill>
                  <a:srgbClr val="ffffff"/>
                </a:solidFill>
                <a:latin typeface="Gill Sans Nova"/>
              </a:rPr>
              <a:t>&lt;編號&gt;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請按這裡編輯大綱文字格式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Gill Sans Nova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600" spc="-1" strike="noStrike">
                <a:solidFill>
                  <a:srgbClr val="000000"/>
                </a:solidFill>
                <a:latin typeface="Gill Sans Nova"/>
              </a:rPr>
              <a:t>第三個大綱層次</a:t>
            </a:r>
            <a:endParaRPr b="0" lang="en-US" sz="1600" spc="-1" strike="noStrike">
              <a:solidFill>
                <a:srgbClr val="000000"/>
              </a:solidFill>
              <a:latin typeface="Gill Sans Nov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600" spc="-1" strike="noStrike">
                <a:solidFill>
                  <a:srgbClr val="000000"/>
                </a:solidFill>
                <a:latin typeface="Gill Sans Nova"/>
              </a:rPr>
              <a:t>第四個大綱層次</a:t>
            </a:r>
            <a:endParaRPr b="0" lang="en-US" sz="1600" spc="-1" strike="noStrike">
              <a:solidFill>
                <a:srgbClr val="000000"/>
              </a:solidFill>
              <a:latin typeface="Gill Sans Nov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第五個大綱層次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第六個大綱層次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第七個大綱層次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 flipH="1" rot="10800000">
            <a:off x="360" y="640152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2"/>
          <p:cNvSpPr/>
          <p:nvPr/>
        </p:nvSpPr>
        <p:spPr>
          <a:xfrm flipH="1">
            <a:off x="4037760" y="640116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PlaceHolder 3"/>
          <p:cNvSpPr>
            <a:spLocks noGrp="1"/>
          </p:cNvSpPr>
          <p:nvPr>
            <p:ph type="title"/>
          </p:nvPr>
        </p:nvSpPr>
        <p:spPr>
          <a:xfrm>
            <a:off x="1523880" y="1033200"/>
            <a:ext cx="9143640" cy="247752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749" strike="noStrike" cap="all">
                <a:solidFill>
                  <a:srgbClr val="000000"/>
                </a:solidFill>
                <a:latin typeface="Gill Sans Nova"/>
              </a:rPr>
              <a:t>Click to edit Master title style</a:t>
            </a:r>
            <a:endParaRPr b="0" lang="en-US" sz="4000" spc="-1" strike="noStrike">
              <a:solidFill>
                <a:srgbClr val="000000"/>
              </a:solidFill>
              <a:latin typeface="Gill Sans Nova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dt"/>
          </p:nvPr>
        </p:nvSpPr>
        <p:spPr>
          <a:xfrm>
            <a:off x="7909560" y="6409800"/>
            <a:ext cx="3702960" cy="4478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3A2E59E-FA48-4E8F-812B-084C9960745B}" type="datetime">
              <a:rPr b="0" lang="en-US" sz="800" spc="299" strike="noStrike" cap="all">
                <a:solidFill>
                  <a:srgbClr val="ffffff"/>
                </a:solidFill>
                <a:latin typeface="Gill Sans Nova"/>
              </a:rPr>
              <a:t>5/26/21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ftr"/>
          </p:nvPr>
        </p:nvSpPr>
        <p:spPr>
          <a:xfrm rot="5400000">
            <a:off x="-1828440" y="1911240"/>
            <a:ext cx="4114440" cy="45684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sldNum"/>
          </p:nvPr>
        </p:nvSpPr>
        <p:spPr>
          <a:xfrm>
            <a:off x="11667600" y="6409800"/>
            <a:ext cx="438480" cy="4478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C774C06-89B2-4D4D-9D94-7601AE2E2D04}" type="slidenum">
              <a:rPr b="0" lang="en-US" sz="800" spc="-1" strike="noStrike">
                <a:solidFill>
                  <a:srgbClr val="ffffff"/>
                </a:solidFill>
                <a:latin typeface="Gill Sans Nova"/>
              </a:rPr>
              <a:t>&lt;編號&gt;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請按這裡編輯大綱文字格式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Gill Sans Nova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Gill Sans Nova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600" spc="-1" strike="noStrike">
                <a:solidFill>
                  <a:srgbClr val="000000"/>
                </a:solidFill>
                <a:latin typeface="Gill Sans Nova"/>
              </a:rPr>
              <a:t>第三個大綱層次</a:t>
            </a:r>
            <a:endParaRPr b="0" lang="en-US" sz="1600" spc="-1" strike="noStrike">
              <a:solidFill>
                <a:srgbClr val="000000"/>
              </a:solidFill>
              <a:latin typeface="Gill Sans Nova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600" spc="-1" strike="noStrike">
                <a:solidFill>
                  <a:srgbClr val="000000"/>
                </a:solidFill>
                <a:latin typeface="Gill Sans Nova"/>
              </a:rPr>
              <a:t>第四個大綱層次</a:t>
            </a:r>
            <a:endParaRPr b="0" lang="en-US" sz="1600" spc="-1" strike="noStrike">
              <a:solidFill>
                <a:srgbClr val="000000"/>
              </a:solidFill>
              <a:latin typeface="Gill Sans Nova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第五個大綱層次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第六個大綱層次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Gill Sans Nova"/>
              </a:rPr>
              <a:t>第七個大綱層次</a:t>
            </a:r>
            <a:endParaRPr b="0" lang="en-US" sz="2000" spc="-1" strike="noStrike">
              <a:solidFill>
                <a:srgbClr val="000000"/>
              </a:solidFill>
              <a:latin typeface="Gill Sans Nov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9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-720" y="72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90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TextShape 6"/>
          <p:cNvSpPr txBox="1"/>
          <p:nvPr/>
        </p:nvSpPr>
        <p:spPr>
          <a:xfrm>
            <a:off x="864000" y="1266120"/>
            <a:ext cx="11499840" cy="2117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6000" spc="-1" strike="noStrike">
                <a:solidFill>
                  <a:srgbClr val="ff4000"/>
                </a:solidFill>
                <a:highlight>
                  <a:srgbClr val="000000"/>
                </a:highlight>
                <a:latin typeface="Calibri Light"/>
              </a:rPr>
              <a:t>Bwapp</a:t>
            </a:r>
            <a:r>
              <a:rPr b="0" lang="zh-TW" sz="6000" spc="-1" strike="noStrike">
                <a:solidFill>
                  <a:srgbClr val="ff4000"/>
                </a:solidFill>
                <a:highlight>
                  <a:srgbClr val="000000"/>
                </a:highlight>
                <a:latin typeface="Calibri Light"/>
              </a:rPr>
              <a:t>網站安全分析與測試報告</a:t>
            </a:r>
            <a:endParaRPr b="0" lang="en-US" sz="6000" spc="-1" strike="noStrike">
              <a:solidFill>
                <a:srgbClr val="ff4000"/>
              </a:solidFill>
              <a:highlight>
                <a:srgbClr val="000000"/>
              </a:highlight>
              <a:latin typeface="Arial"/>
            </a:endParaRPr>
          </a:p>
        </p:txBody>
      </p:sp>
      <p:sp>
        <p:nvSpPr>
          <p:cNvPr id="93" name="TextShape 7"/>
          <p:cNvSpPr txBox="1"/>
          <p:nvPr/>
        </p:nvSpPr>
        <p:spPr>
          <a:xfrm>
            <a:off x="4680000" y="3018240"/>
            <a:ext cx="2403000" cy="144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3200" spc="-1" strike="noStrike">
                <a:solidFill>
                  <a:srgbClr val="ff8000"/>
                </a:solidFill>
                <a:highlight>
                  <a:srgbClr val="000000"/>
                </a:highlight>
                <a:latin typeface="Calibri"/>
              </a:rPr>
              <a:t>2021/05/26</a:t>
            </a:r>
            <a:endParaRPr b="0" lang="en-US" sz="3200" spc="-1" strike="noStrike">
              <a:solidFill>
                <a:srgbClr val="ff8000"/>
              </a:solidFill>
              <a:highlight>
                <a:srgbClr val="000000"/>
              </a:highlight>
              <a:latin typeface="Arial"/>
            </a:endParaRPr>
          </a:p>
          <a:p>
            <a:r>
              <a:rPr b="0" lang="zh-TW" sz="3200" spc="-1" strike="noStrike">
                <a:solidFill>
                  <a:srgbClr val="ff8000"/>
                </a:solidFill>
                <a:highlight>
                  <a:srgbClr val="000000"/>
                </a:highlight>
                <a:latin typeface="Calibri"/>
              </a:rPr>
              <a:t>徐乙雋</a:t>
            </a:r>
            <a:r>
              <a:rPr b="0" lang="en-US" sz="3200" spc="-1" strike="noStrike">
                <a:solidFill>
                  <a:srgbClr val="ff8000"/>
                </a:solidFill>
                <a:highlight>
                  <a:srgbClr val="000000"/>
                </a:highlight>
                <a:latin typeface="Calibri"/>
              </a:rPr>
              <a:t>4090E107</a:t>
            </a:r>
            <a:endParaRPr b="0" lang="en-US" sz="3200" spc="-1" strike="noStrike">
              <a:solidFill>
                <a:srgbClr val="ff8000"/>
              </a:solidFill>
              <a:highlight>
                <a:srgbClr val="000000"/>
              </a:highlight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7" name="Picture 1_4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0" y="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58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0" name="" descr=""/>
          <p:cNvPicPr/>
          <p:nvPr/>
        </p:nvPicPr>
        <p:blipFill>
          <a:blip r:embed="rId2"/>
          <a:stretch/>
        </p:blipFill>
        <p:spPr>
          <a:xfrm>
            <a:off x="1656000" y="936000"/>
            <a:ext cx="8893800" cy="489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7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0" y="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98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6"/>
          <p:cNvSpPr/>
          <p:nvPr/>
        </p:nvSpPr>
        <p:spPr>
          <a:xfrm>
            <a:off x="1633680" y="794520"/>
            <a:ext cx="8633520" cy="228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Agenda</a:t>
            </a:r>
            <a:endParaRPr b="0" lang="en-US" sz="4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Bwapp</a:t>
            </a:r>
            <a:endParaRPr b="0" lang="en-US" sz="4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zh-TW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使用</a:t>
            </a:r>
            <a:r>
              <a:rPr b="0" lang="en-US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docker</a:t>
            </a:r>
            <a:r>
              <a:rPr b="0" lang="zh-TW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版的</a:t>
            </a:r>
            <a:r>
              <a:rPr b="0" lang="en-US" sz="48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</a:rPr>
              <a:t>bwapp</a:t>
            </a:r>
            <a:endParaRPr b="0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0" y="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05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6"/>
          <p:cNvSpPr/>
          <p:nvPr/>
        </p:nvSpPr>
        <p:spPr>
          <a:xfrm>
            <a:off x="4047120" y="1944000"/>
            <a:ext cx="8336880" cy="118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BWAPP</a:t>
            </a:r>
            <a:endParaRPr b="0" lang="en-US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1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360" y="-756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12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6"/>
          <p:cNvSpPr/>
          <p:nvPr/>
        </p:nvSpPr>
        <p:spPr>
          <a:xfrm>
            <a:off x="1728000" y="1512000"/>
            <a:ext cx="9099000" cy="70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zh-TW" sz="40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使用</a:t>
            </a:r>
            <a:r>
              <a:rPr b="0" lang="en-US" sz="40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docker</a:t>
            </a:r>
            <a:r>
              <a:rPr b="0" lang="zh-TW" sz="40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版的</a:t>
            </a:r>
            <a:r>
              <a:rPr b="0" lang="en-US" sz="40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bwapp</a:t>
            </a:r>
            <a:r>
              <a:rPr b="0" lang="zh-TW" sz="40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建置步驟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8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360" y="72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19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6"/>
          <p:cNvSpPr/>
          <p:nvPr/>
        </p:nvSpPr>
        <p:spPr>
          <a:xfrm>
            <a:off x="3528000" y="432000"/>
            <a:ext cx="9071280" cy="6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c9211e"/>
                </a:solidFill>
                <a:highlight>
                  <a:srgbClr val="000000"/>
                </a:highlight>
                <a:latin typeface="Calibri Light"/>
                <a:ea typeface="Gill Sans Nova"/>
              </a:rPr>
              <a:t>docker search bwapp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22" name="" descr=""/>
          <p:cNvPicPr/>
          <p:nvPr/>
        </p:nvPicPr>
        <p:blipFill>
          <a:blip r:embed="rId2"/>
          <a:stretch/>
        </p:blipFill>
        <p:spPr>
          <a:xfrm>
            <a:off x="1656000" y="1368000"/>
            <a:ext cx="7920000" cy="455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6" name="Picture 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-720" y="72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27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6"/>
          <p:cNvSpPr/>
          <p:nvPr/>
        </p:nvSpPr>
        <p:spPr>
          <a:xfrm>
            <a:off x="1309680" y="283320"/>
            <a:ext cx="8626320" cy="116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微軟正黑體"/>
              </a:rPr>
              <a:t>docker pull raesene/bwapp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微軟正黑體"/>
              </a:rPr>
              <a:t>docker run -d -p 8081:80 raesene/bwapp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微軟正黑體"/>
              </a:rPr>
              <a:t>docker ps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2"/>
          <a:stretch/>
        </p:blipFill>
        <p:spPr>
          <a:xfrm>
            <a:off x="1569600" y="1656000"/>
            <a:ext cx="8582400" cy="446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4" name="Picture 1_1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360" y="-756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35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6"/>
          <p:cNvSpPr/>
          <p:nvPr/>
        </p:nvSpPr>
        <p:spPr>
          <a:xfrm>
            <a:off x="2808000" y="576000"/>
            <a:ext cx="9071280" cy="52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ff0000"/>
                </a:solidFill>
                <a:highlight>
                  <a:srgbClr val="000000"/>
                </a:highlight>
                <a:latin typeface="Gill Sans Nova"/>
                <a:ea typeface="Gill Sans Nova"/>
              </a:rPr>
              <a:t>https://127.0.0.1:8081/install.php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2"/>
          <a:stretch/>
        </p:blipFill>
        <p:spPr>
          <a:xfrm>
            <a:off x="1296000" y="1368000"/>
            <a:ext cx="7529040" cy="5000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2" name="Picture 1_2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0" y="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TextShape 6"/>
          <p:cNvSpPr txBox="1"/>
          <p:nvPr/>
        </p:nvSpPr>
        <p:spPr>
          <a:xfrm>
            <a:off x="1080000" y="789840"/>
            <a:ext cx="10149120" cy="65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4400" spc="-1" strike="noStrike">
                <a:solidFill>
                  <a:srgbClr val="ff4000"/>
                </a:solidFill>
                <a:highlight>
                  <a:srgbClr val="000000"/>
                </a:highlight>
                <a:latin typeface="Calibri Light"/>
              </a:rPr>
              <a:t>http://127.0.0.1:8081/install.php?install=yes</a:t>
            </a:r>
            <a:endParaRPr b="0" lang="en-US" sz="4400" spc="-1" strike="noStrike">
              <a:solidFill>
                <a:srgbClr val="ff4000"/>
              </a:solidFill>
              <a:highlight>
                <a:srgbClr val="000000"/>
              </a:highlight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1289880" y="1688760"/>
            <a:ext cx="7134120" cy="3927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 flipH="1" rot="10800000">
            <a:off x="360" y="6401160"/>
            <a:ext cx="12191760" cy="45648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5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2"/>
          <p:cNvSpPr/>
          <p:nvPr/>
        </p:nvSpPr>
        <p:spPr>
          <a:xfrm flipH="1">
            <a:off x="4037760" y="6400800"/>
            <a:ext cx="8152920" cy="456480"/>
          </a:xfrm>
          <a:prstGeom prst="rect">
            <a:avLst/>
          </a:prstGeom>
          <a:gradFill rotWithShape="0">
            <a:gsLst>
              <a:gs pos="0">
                <a:srgbClr val="9b83e8">
                  <a:alpha val="55294"/>
                </a:srgbClr>
              </a:gs>
              <a:gs pos="100000">
                <a:srgbClr val="5830d9"/>
              </a:gs>
            </a:gsLst>
            <a:lin ang="18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0" name="Picture 1_3" descr="白色背景上的藍色抽像水彩圖樣"/>
          <p:cNvPicPr/>
          <p:nvPr/>
        </p:nvPicPr>
        <p:blipFill>
          <a:blip r:embed="rId1"/>
          <a:srcRect l="0" t="18759" r="-2" b="2373"/>
          <a:stretch/>
        </p:blipFill>
        <p:spPr>
          <a:xfrm>
            <a:off x="0" y="0"/>
            <a:ext cx="12191760" cy="6408360"/>
          </a:xfrm>
          <a:prstGeom prst="rect">
            <a:avLst/>
          </a:prstGeom>
          <a:ln>
            <a:noFill/>
          </a:ln>
        </p:spPr>
      </p:pic>
      <p:sp>
        <p:nvSpPr>
          <p:cNvPr id="151" name="CustomShape 4"/>
          <p:cNvSpPr/>
          <p:nvPr/>
        </p:nvSpPr>
        <p:spPr>
          <a:xfrm flipH="1" rot="10800000">
            <a:off x="360" y="6409080"/>
            <a:ext cx="12191760" cy="448920"/>
          </a:xfrm>
          <a:prstGeom prst="rect">
            <a:avLst/>
          </a:prstGeom>
          <a:gradFill rotWithShape="0">
            <a:gsLst>
              <a:gs pos="14000">
                <a:srgbClr val="1788d5">
                  <a:alpha val="28235"/>
                </a:srgbClr>
              </a:gs>
              <a:gs pos="100000">
                <a:srgbClr val="22bfbd">
                  <a:alpha val="85098"/>
                </a:srgbClr>
              </a:gs>
            </a:gsLst>
            <a:lin ang="12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5"/>
          <p:cNvSpPr/>
          <p:nvPr/>
        </p:nvSpPr>
        <p:spPr>
          <a:xfrm flipH="1">
            <a:off x="4037760" y="6408360"/>
            <a:ext cx="8152920" cy="449280"/>
          </a:xfrm>
          <a:prstGeom prst="rect">
            <a:avLst/>
          </a:prstGeom>
          <a:gradFill rotWithShape="0">
            <a:gsLst>
              <a:gs pos="0">
                <a:srgbClr val="9b83e8">
                  <a:alpha val="68235"/>
                </a:srgbClr>
              </a:gs>
              <a:gs pos="100000">
                <a:srgbClr val="5830d9"/>
              </a:gs>
            </a:gsLst>
            <a:lin ang="186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1872360" y="936000"/>
            <a:ext cx="8240040" cy="453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b2830"/>
      </a:dk2>
      <a:lt2>
        <a:srgbClr val="f1f3f0"/>
      </a:lt2>
      <a:accent1>
        <a:srgbClr val="a529e7"/>
      </a:accent1>
      <a:accent2>
        <a:srgbClr val="5830d9"/>
      </a:accent2>
      <a:accent3>
        <a:srgbClr val="294be7"/>
      </a:accent3>
      <a:accent4>
        <a:srgbClr val="1788d5"/>
      </a:accent4>
      <a:accent5>
        <a:srgbClr val="22bfbd"/>
      </a:accent5>
      <a:accent6>
        <a:srgbClr val="16c67a"/>
      </a:accent6>
      <a:hlink>
        <a:srgbClr val="3897a8"/>
      </a:hlink>
      <a:folHlink>
        <a:srgbClr val="7f7f7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b2830"/>
      </a:dk2>
      <a:lt2>
        <a:srgbClr val="f1f3f0"/>
      </a:lt2>
      <a:accent1>
        <a:srgbClr val="a529e7"/>
      </a:accent1>
      <a:accent2>
        <a:srgbClr val="5830d9"/>
      </a:accent2>
      <a:accent3>
        <a:srgbClr val="294be7"/>
      </a:accent3>
      <a:accent4>
        <a:srgbClr val="1788d5"/>
      </a:accent4>
      <a:accent5>
        <a:srgbClr val="22bfbd"/>
      </a:accent5>
      <a:accent6>
        <a:srgbClr val="16c67a"/>
      </a:accent6>
      <a:hlink>
        <a:srgbClr val="3897a8"/>
      </a:hlink>
      <a:folHlink>
        <a:srgbClr val="7f7f7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LibreOffice/6.4.4.2$Windows_X86_64 LibreOffice_project/3d775be2011f3886db32dfd395a6a6d1ca2630ff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2021-04-27T14:45:07Z</dcterms:created>
  <dc:creator/>
  <dc:description/>
  <dc:language>zh-TW</dc:language>
  <cp:lastModifiedBy/>
  <dcterms:modified xsi:type="dcterms:W3CDTF">2021-05-26T22:42:03Z</dcterms:modified>
  <cp:revision>69</cp:revision>
  <dc:subject/>
  <dc:title>PowerPoint 簡報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寬螢幕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